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activeX/activeX1.bin" ContentType="application/vnd.ms-office.activeX"/>
  <Override PartName="/ppt/activeX/activeX1.xml" ContentType="application/vnd.ms-office.activeX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7" r:id="rId3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0034" name="幻灯片图像占位符 300033"/>
          <p:cNvSpPr>
            <a:spLocks noRot="1" noTextEdit="1"/>
          </p:cNvSpPr>
          <p:nvPr>
            <p:ph type="sldImg"/>
          </p:nvPr>
        </p:nvSpPr>
        <p:spPr/>
      </p:sp>
      <p:sp>
        <p:nvSpPr>
          <p:cNvPr id="300035" name="文本占位符 300034"/>
          <p:cNvSpPr>
            <a:spLocks noGrp="1"/>
          </p:cNvSpPr>
          <p:nvPr>
            <p:ph type="body" idx="1"/>
          </p:nvPr>
        </p:nvSpPr>
        <p:spPr/>
        <p:txBody>
          <a:bodyPr/>
          <a:p>
            <a:pPr lvl="0"/>
            <a:endParaRPr lang="zh-CN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4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9.wmf"/><Relationship Id="rId2" Type="http://schemas.openxmlformats.org/officeDocument/2006/relationships/control" Target="../activeX/activeX1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99010" name="TextBox 3"/>
          <p:cNvSpPr txBox="1"/>
          <p:nvPr/>
        </p:nvSpPr>
        <p:spPr>
          <a:xfrm>
            <a:off x="1847850" y="2190750"/>
            <a:ext cx="5256213" cy="82994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/>
            <a:r>
              <a:rPr lang="zh-CN" altLang="en-US" sz="4800" dirty="0">
                <a:latin typeface="楷体_GB2312" pitchFamily="49" charset="-122"/>
              </a:rPr>
              <a:t>例</a:t>
            </a:r>
            <a:r>
              <a:rPr lang="en-US" altLang="zh-CN" sz="4800">
                <a:latin typeface="Arial" panose="020B0604020202020204" pitchFamily="34" charset="0"/>
              </a:rPr>
              <a:t>6</a:t>
            </a: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4800" dirty="0">
                <a:latin typeface="楷体_GB2312" pitchFamily="49" charset="-122"/>
              </a:rPr>
              <a:t>解决问题</a:t>
            </a:r>
            <a:r>
              <a:rPr lang="en-US" altLang="zh-CN" sz="480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480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99011" name="Rectangle 7"/>
          <p:cNvSpPr/>
          <p:nvPr/>
        </p:nvSpPr>
        <p:spPr>
          <a:xfrm>
            <a:off x="3321050" y="865188"/>
            <a:ext cx="2451100" cy="935037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lang="zh-CN" altLang="en-US" sz="4600" b="0" dirty="0">
                <a:latin typeface="Arial" panose="020B0604020202020204" pitchFamily="34" charset="0"/>
              </a:rPr>
              <a:t>测量</a:t>
            </a:r>
            <a:endParaRPr lang="en-US" altLang="zh-CN" sz="4600" b="0">
              <a:latin typeface="Arial" panose="020B0604020202020204" pitchFamily="34" charset="0"/>
            </a:endParaRPr>
          </a:p>
        </p:txBody>
      </p:sp>
      <p:pic>
        <p:nvPicPr>
          <p:cNvPr id="299012" name="Picture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79650" y="957263"/>
            <a:ext cx="784225" cy="784225"/>
          </a:xfrm>
          <a:prstGeom prst="rect">
            <a:avLst/>
          </a:prstGeom>
          <a:noFill/>
          <a:ln w="12700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四</a:t>
            </a:r>
            <a:r>
              <a:rPr kumimoji="0" lang="zh-CN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、</a:t>
            </a: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布置作业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2357438" y="2089150"/>
            <a:ext cx="7704138" cy="1223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作业：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j-ea"/>
                <a:cs typeface="+mj-cs"/>
              </a:rPr>
              <a:t>第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28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j-ea"/>
                <a:cs typeface="+mj-cs"/>
              </a:rPr>
              <a:t>页练习六，第</a:t>
            </a:r>
            <a:r>
              <a:rPr kumimoji="0" lang="en-US" altLang="zh-CN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6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题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j-ea"/>
                <a:cs typeface="+mj-cs"/>
              </a:rPr>
              <a:t>、第</a:t>
            </a:r>
            <a:r>
              <a:rPr kumimoji="0" lang="en-US" altLang="zh-CN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zh-CN" alt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C1C1C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题</a:t>
            </a: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楷体_GB2312" pitchFamily="49" charset="-122"/>
                <a:ea typeface="+mj-ea"/>
                <a:cs typeface="+mj-cs"/>
              </a:rPr>
              <a:t>。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一、复习旧知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4119" name="Group 23"/>
          <p:cNvGrpSpPr/>
          <p:nvPr/>
        </p:nvGrpSpPr>
        <p:grpSpPr>
          <a:xfrm>
            <a:off x="4124325" y="2943225"/>
            <a:ext cx="6164263" cy="2501900"/>
            <a:chOff x="1865" y="1491"/>
            <a:chExt cx="3883" cy="1576"/>
          </a:xfrm>
        </p:grpSpPr>
        <p:pic>
          <p:nvPicPr>
            <p:cNvPr id="301060" name="Picture 21" descr="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746" y="1933"/>
              <a:ext cx="1002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1061" name="AutoShape 27"/>
            <p:cNvSpPr/>
            <p:nvPr/>
          </p:nvSpPr>
          <p:spPr>
            <a:xfrm>
              <a:off x="1865" y="1491"/>
              <a:ext cx="2861" cy="1095"/>
            </a:xfrm>
            <a:prstGeom prst="wedgeRoundRectCallout">
              <a:avLst>
                <a:gd name="adj1" fmla="val 53560"/>
                <a:gd name="adj2" fmla="val 32838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我走</a:t>
              </a:r>
              <a:r>
                <a:rPr lang="en-US" altLang="zh-CN" sz="2000" b="1">
                  <a:solidFill>
                    <a:srgbClr val="000000"/>
                  </a:solidFill>
                </a:rPr>
                <a:t>3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步大约是</a:t>
              </a:r>
              <a:r>
                <a:rPr lang="en-US" altLang="zh-CN" sz="2000" b="1">
                  <a:solidFill>
                    <a:srgbClr val="000000"/>
                  </a:solidFill>
                </a:rPr>
                <a:t>1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米，沿着教室的长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我走了</a:t>
              </a:r>
              <a:r>
                <a:rPr lang="en-US" altLang="zh-CN" sz="2000" b="1">
                  <a:solidFill>
                    <a:srgbClr val="000000"/>
                  </a:solidFill>
                </a:rPr>
                <a:t>20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步，所以教室的长大约是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rgbClr val="000000"/>
                  </a:solidFill>
                </a:rPr>
                <a:t>7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米；沿着教室的宽我走了</a:t>
              </a:r>
              <a:r>
                <a:rPr lang="en-US" altLang="zh-CN" sz="2000" b="1">
                  <a:solidFill>
                    <a:srgbClr val="000000"/>
                  </a:solidFill>
                </a:rPr>
                <a:t>15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步，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那么教室的宽大约是</a:t>
              </a:r>
              <a:r>
                <a:rPr lang="en-US" altLang="zh-CN" sz="2000" b="1">
                  <a:solidFill>
                    <a:srgbClr val="000000"/>
                  </a:solidFill>
                </a:rPr>
                <a:t>5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米。</a:t>
              </a:r>
              <a:endParaRPr lang="en-US" altLang="zh-CN" sz="2000" b="1">
                <a:solidFill>
                  <a:srgbClr val="FF0000"/>
                </a:solidFill>
              </a:endParaRPr>
            </a:p>
          </p:txBody>
        </p:sp>
      </p:grpSp>
      <p:grpSp>
        <p:nvGrpSpPr>
          <p:cNvPr id="4123" name="Group 27"/>
          <p:cNvGrpSpPr/>
          <p:nvPr/>
        </p:nvGrpSpPr>
        <p:grpSpPr>
          <a:xfrm>
            <a:off x="2424113" y="4868863"/>
            <a:ext cx="3960812" cy="1279525"/>
            <a:chOff x="612" y="2704"/>
            <a:chExt cx="2495" cy="806"/>
          </a:xfrm>
        </p:grpSpPr>
        <p:pic>
          <p:nvPicPr>
            <p:cNvPr id="301063" name="Picture 19" descr="女天使副本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2" y="2704"/>
              <a:ext cx="960" cy="80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1064" name="AutoShape 27"/>
            <p:cNvSpPr/>
            <p:nvPr/>
          </p:nvSpPr>
          <p:spPr>
            <a:xfrm>
              <a:off x="1552" y="2997"/>
              <a:ext cx="1555" cy="342"/>
            </a:xfrm>
            <a:prstGeom prst="wedgeRoundRectCallout">
              <a:avLst>
                <a:gd name="adj1" fmla="val -57074"/>
                <a:gd name="adj2" fmla="val 44736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你的办法可真好！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4125" name="Group 29"/>
          <p:cNvGrpSpPr/>
          <p:nvPr/>
        </p:nvGrpSpPr>
        <p:grpSpPr>
          <a:xfrm>
            <a:off x="2135188" y="1700213"/>
            <a:ext cx="6554787" cy="1800225"/>
            <a:chOff x="385" y="1071"/>
            <a:chExt cx="4129" cy="1134"/>
          </a:xfrm>
        </p:grpSpPr>
        <p:sp>
          <p:nvSpPr>
            <p:cNvPr id="301066" name="AutoShape 27"/>
            <p:cNvSpPr/>
            <p:nvPr/>
          </p:nvSpPr>
          <p:spPr>
            <a:xfrm>
              <a:off x="1233" y="1239"/>
              <a:ext cx="3281" cy="370"/>
            </a:xfrm>
            <a:prstGeom prst="wedgeRoundRectCallout">
              <a:avLst>
                <a:gd name="adj1" fmla="val -54329"/>
                <a:gd name="adj2" fmla="val 4891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我们来估计一下教室的长和宽各是多少。</a:t>
              </a:r>
              <a:endParaRPr lang="en-US" altLang="zh-CN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301067" name="Picture 28" descr="10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5" y="1071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二、探究新知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5149" name="Group 29"/>
          <p:cNvGrpSpPr/>
          <p:nvPr/>
        </p:nvGrpSpPr>
        <p:grpSpPr>
          <a:xfrm>
            <a:off x="5686425" y="2670175"/>
            <a:ext cx="4538663" cy="1979613"/>
            <a:chOff x="2758" y="2716"/>
            <a:chExt cx="2859" cy="1247"/>
          </a:xfrm>
        </p:grpSpPr>
        <p:pic>
          <p:nvPicPr>
            <p:cNvPr id="302084" name="Picture 27" descr="2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 flipH="1">
              <a:off x="5043" y="2716"/>
              <a:ext cx="574" cy="12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2085" name="AutoShape 27"/>
            <p:cNvSpPr/>
            <p:nvPr/>
          </p:nvSpPr>
          <p:spPr>
            <a:xfrm>
              <a:off x="2758" y="2731"/>
              <a:ext cx="2197" cy="837"/>
            </a:xfrm>
            <a:prstGeom prst="wedgeRoundRectCallout">
              <a:avLst>
                <a:gd name="adj1" fmla="val 57958"/>
                <a:gd name="adj2" fmla="val 17731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en-US" altLang="zh-CN" sz="2000" b="1">
                  <a:solidFill>
                    <a:srgbClr val="000000"/>
                  </a:solidFill>
                </a:rPr>
                <a:t>100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米我大约要走</a:t>
              </a:r>
              <a:r>
                <a:rPr lang="en-US" altLang="zh-CN" sz="2000" b="1">
                  <a:solidFill>
                    <a:srgbClr val="000000"/>
                  </a:solidFill>
                </a:rPr>
                <a:t>200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步，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从家到学校我走了</a:t>
              </a:r>
              <a:r>
                <a:rPr lang="en-US" altLang="zh-CN" sz="2000" b="1">
                  <a:solidFill>
                    <a:srgbClr val="000000"/>
                  </a:solidFill>
                </a:rPr>
                <a:t>600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步，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大约</a:t>
              </a:r>
              <a:r>
                <a:rPr lang="en-US" altLang="zh-CN" sz="2000" b="1">
                  <a:solidFill>
                    <a:srgbClr val="000000"/>
                  </a:solidFill>
                </a:rPr>
                <a:t>300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米。</a:t>
              </a:r>
              <a:endParaRPr lang="en-US" altLang="zh-CN" sz="2000" b="1"/>
            </a:p>
          </p:txBody>
        </p:sp>
      </p:grpSp>
      <p:grpSp>
        <p:nvGrpSpPr>
          <p:cNvPr id="5152" name="Group 32"/>
          <p:cNvGrpSpPr/>
          <p:nvPr/>
        </p:nvGrpSpPr>
        <p:grpSpPr>
          <a:xfrm>
            <a:off x="2351088" y="4148138"/>
            <a:ext cx="5021262" cy="1922462"/>
            <a:chOff x="2416" y="2731"/>
            <a:chExt cx="3163" cy="1211"/>
          </a:xfrm>
        </p:grpSpPr>
        <p:pic>
          <p:nvPicPr>
            <p:cNvPr id="302087" name="Picture 30" descr="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16" y="2808"/>
              <a:ext cx="655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2088" name="AutoShape 27"/>
            <p:cNvSpPr/>
            <p:nvPr/>
          </p:nvSpPr>
          <p:spPr>
            <a:xfrm>
              <a:off x="3061" y="2731"/>
              <a:ext cx="2518" cy="837"/>
            </a:xfrm>
            <a:prstGeom prst="wedgeRoundRectCallout">
              <a:avLst>
                <a:gd name="adj1" fmla="val -55731"/>
                <a:gd name="adj2" fmla="val -2514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走</a:t>
              </a:r>
              <a:r>
                <a:rPr lang="en-US" altLang="zh-CN" sz="2000" b="1">
                  <a:solidFill>
                    <a:srgbClr val="000000"/>
                  </a:solidFill>
                </a:rPr>
                <a:t>100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米我大约要用</a:t>
              </a:r>
              <a:r>
                <a:rPr lang="en-US" altLang="zh-CN" sz="2000" b="1">
                  <a:solidFill>
                    <a:srgbClr val="000000"/>
                  </a:solidFill>
                </a:rPr>
                <a:t>2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分钟，从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家到学校我大约要走</a:t>
              </a:r>
              <a:r>
                <a:rPr lang="en-US" altLang="zh-CN" sz="2000" b="1">
                  <a:solidFill>
                    <a:srgbClr val="000000"/>
                  </a:solidFill>
                </a:rPr>
                <a:t>10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分钟，</a:t>
              </a:r>
              <a:endParaRPr lang="en-US" altLang="zh-CN" sz="2000" b="1">
                <a:solidFill>
                  <a:srgbClr val="000000"/>
                </a:solidFill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约</a:t>
              </a:r>
              <a:r>
                <a:rPr lang="en-US" altLang="zh-CN" sz="2000" b="1">
                  <a:solidFill>
                    <a:srgbClr val="000000"/>
                  </a:solidFill>
                </a:rPr>
                <a:t>500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米。</a:t>
              </a:r>
              <a:endParaRPr lang="en-US" altLang="zh-CN" sz="2000" b="1"/>
            </a:p>
          </p:txBody>
        </p:sp>
      </p:grpSp>
      <p:grpSp>
        <p:nvGrpSpPr>
          <p:cNvPr id="5155" name="Group 35"/>
          <p:cNvGrpSpPr/>
          <p:nvPr/>
        </p:nvGrpSpPr>
        <p:grpSpPr>
          <a:xfrm>
            <a:off x="5303838" y="5138738"/>
            <a:ext cx="4962525" cy="1414462"/>
            <a:chOff x="2381" y="3237"/>
            <a:chExt cx="3126" cy="891"/>
          </a:xfrm>
        </p:grpSpPr>
        <p:pic>
          <p:nvPicPr>
            <p:cNvPr id="302090" name="Picture 15" descr="男天使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47" y="3237"/>
              <a:ext cx="960" cy="89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2091" name="AutoShape 27"/>
            <p:cNvSpPr/>
            <p:nvPr/>
          </p:nvSpPr>
          <p:spPr>
            <a:xfrm>
              <a:off x="2381" y="3657"/>
              <a:ext cx="2087" cy="363"/>
            </a:xfrm>
            <a:prstGeom prst="wedgeRoundRectCallout">
              <a:avLst>
                <a:gd name="adj1" fmla="val 56468"/>
                <a:gd name="adj2" fmla="val 537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  <a:latin typeface="楷体_GB2312" pitchFamily="49" charset="-122"/>
                </a:rPr>
                <a:t>路程远一些，怎么办呢？</a:t>
              </a:r>
              <a:endParaRPr lang="en-US" altLang="zh-CN" sz="2000" b="1">
                <a:solidFill>
                  <a:srgbClr val="000000"/>
                </a:solidFill>
                <a:latin typeface="楷体_GB2312" pitchFamily="49" charset="-122"/>
              </a:endParaRPr>
            </a:p>
          </p:txBody>
        </p:sp>
      </p:grpSp>
      <p:grpSp>
        <p:nvGrpSpPr>
          <p:cNvPr id="5157" name="Group 37"/>
          <p:cNvGrpSpPr/>
          <p:nvPr/>
        </p:nvGrpSpPr>
        <p:grpSpPr>
          <a:xfrm>
            <a:off x="2351088" y="1628775"/>
            <a:ext cx="6192837" cy="1800225"/>
            <a:chOff x="521" y="1026"/>
            <a:chExt cx="3901" cy="1134"/>
          </a:xfrm>
        </p:grpSpPr>
        <p:sp>
          <p:nvSpPr>
            <p:cNvPr id="302093" name="AutoShape 27"/>
            <p:cNvSpPr/>
            <p:nvPr/>
          </p:nvSpPr>
          <p:spPr>
            <a:xfrm>
              <a:off x="1323" y="1194"/>
              <a:ext cx="3099" cy="370"/>
            </a:xfrm>
            <a:prstGeom prst="wedgeRoundRectCallout">
              <a:avLst>
                <a:gd name="adj1" fmla="val -54583"/>
                <a:gd name="adj2" fmla="val 4891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估一估，从你家到学校大约有多远。</a:t>
              </a:r>
              <a:endParaRPr lang="zh-CN" altLang="en-US" sz="2000" b="1" dirty="0"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en-US" altLang="zh-CN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302094" name="Picture 36" descr="10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1" y="1026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二、探究新知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6163" name="Group 19"/>
          <p:cNvGrpSpPr/>
          <p:nvPr/>
        </p:nvGrpSpPr>
        <p:grpSpPr>
          <a:xfrm>
            <a:off x="4224338" y="3716338"/>
            <a:ext cx="5424487" cy="1800225"/>
            <a:chOff x="1701" y="2142"/>
            <a:chExt cx="3417" cy="1134"/>
          </a:xfrm>
        </p:grpSpPr>
        <p:pic>
          <p:nvPicPr>
            <p:cNvPr id="303108" name="Picture 17" descr="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4116" y="2142"/>
              <a:ext cx="1002" cy="113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03109" name="AutoShape 27"/>
            <p:cNvSpPr/>
            <p:nvPr/>
          </p:nvSpPr>
          <p:spPr>
            <a:xfrm>
              <a:off x="1701" y="2296"/>
              <a:ext cx="2257" cy="578"/>
            </a:xfrm>
            <a:prstGeom prst="wedgeRoundRectCallout">
              <a:avLst>
                <a:gd name="adj1" fmla="val 57796"/>
                <a:gd name="adj2" fmla="val 2472"/>
                <a:gd name="adj3" fmla="val 16667"/>
              </a:avLst>
            </a:prstGeom>
            <a:solidFill>
              <a:schemeClr val="bg1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rgbClr val="000000"/>
                  </a:solidFill>
                </a:rPr>
                <a:t>我坐</a:t>
              </a:r>
              <a:r>
                <a:rPr lang="en-US" altLang="zh-CN" sz="2000" b="1">
                  <a:solidFill>
                    <a:srgbClr val="000000"/>
                  </a:solidFill>
                </a:rPr>
                <a:t>3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站公共汽车，每站约</a:t>
              </a:r>
              <a:r>
                <a:rPr lang="en-US" altLang="zh-CN" sz="2000" b="1">
                  <a:solidFill>
                    <a:srgbClr val="000000"/>
                  </a:solidFill>
                </a:rPr>
                <a:t>500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米，大约</a:t>
              </a:r>
              <a:r>
                <a:rPr lang="en-US" altLang="zh-CN" sz="2000" b="1">
                  <a:solidFill>
                    <a:srgbClr val="000000"/>
                  </a:solidFill>
                </a:rPr>
                <a:t>1500</a:t>
              </a:r>
              <a:r>
                <a:rPr lang="zh-CN" altLang="en-US" sz="2000" b="1" dirty="0">
                  <a:solidFill>
                    <a:srgbClr val="000000"/>
                  </a:solidFill>
                </a:rPr>
                <a:t>米远。</a:t>
              </a:r>
              <a:endParaRPr lang="en-US" altLang="zh-CN" sz="2000" b="1"/>
            </a:p>
          </p:txBody>
        </p:sp>
      </p:grpSp>
      <p:grpSp>
        <p:nvGrpSpPr>
          <p:cNvPr id="6166" name="Group 22"/>
          <p:cNvGrpSpPr/>
          <p:nvPr/>
        </p:nvGrpSpPr>
        <p:grpSpPr>
          <a:xfrm>
            <a:off x="2279650" y="2133600"/>
            <a:ext cx="6264275" cy="1800225"/>
            <a:chOff x="295" y="1389"/>
            <a:chExt cx="3946" cy="1134"/>
          </a:xfrm>
        </p:grpSpPr>
        <p:sp>
          <p:nvSpPr>
            <p:cNvPr id="303111" name="AutoShape 27"/>
            <p:cNvSpPr/>
            <p:nvPr/>
          </p:nvSpPr>
          <p:spPr>
            <a:xfrm>
              <a:off x="1142" y="1512"/>
              <a:ext cx="3099" cy="370"/>
            </a:xfrm>
            <a:prstGeom prst="wedgeRoundRectCallout">
              <a:avLst>
                <a:gd name="adj1" fmla="val -54583"/>
                <a:gd name="adj2" fmla="val 4891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估一估，从你家到学校大约有多远。</a:t>
              </a:r>
              <a:endParaRPr lang="en-US" altLang="zh-CN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303112" name="Picture 21" descr="10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5" y="1389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6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2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 vert="horz" wrap="square" lIns="91440" tIns="45720" rIns="91440" bIns="45720" numCol="1" anchor="ctr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二、探究新知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grpSp>
        <p:nvGrpSpPr>
          <p:cNvPr id="7190" name="Group 22"/>
          <p:cNvGrpSpPr/>
          <p:nvPr/>
        </p:nvGrpSpPr>
        <p:grpSpPr>
          <a:xfrm>
            <a:off x="2351088" y="1773238"/>
            <a:ext cx="7056437" cy="1800225"/>
            <a:chOff x="521" y="1026"/>
            <a:chExt cx="4445" cy="1134"/>
          </a:xfrm>
        </p:grpSpPr>
        <p:sp>
          <p:nvSpPr>
            <p:cNvPr id="304132" name="AutoShape 27"/>
            <p:cNvSpPr/>
            <p:nvPr/>
          </p:nvSpPr>
          <p:spPr>
            <a:xfrm>
              <a:off x="1278" y="1194"/>
              <a:ext cx="3688" cy="370"/>
            </a:xfrm>
            <a:prstGeom prst="wedgeRoundRectCallout">
              <a:avLst>
                <a:gd name="adj1" fmla="val -53852"/>
                <a:gd name="adj2" fmla="val 48917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估计一下，从你家到附近的商店大约有多远。</a:t>
              </a:r>
              <a:endParaRPr lang="zh-CN" altLang="en-US" sz="2000" b="1" dirty="0">
                <a:latin typeface="楷体_GB2312" pitchFamily="49" charset="-122"/>
              </a:endParaRPr>
            </a:p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endParaRPr lang="en-US" altLang="zh-CN" sz="1800">
                <a:solidFill>
                  <a:schemeClr val="tx1"/>
                </a:solidFill>
                <a:ea typeface="宋体" panose="02010600030101010101" pitchFamily="2" charset="-122"/>
              </a:endParaRPr>
            </a:p>
          </p:txBody>
        </p:sp>
        <p:pic>
          <p:nvPicPr>
            <p:cNvPr id="304133" name="Picture 21" descr="10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521" y="1026"/>
              <a:ext cx="1134" cy="1134"/>
            </a:xfrm>
            <a:prstGeom prst="rect">
              <a:avLst/>
            </a:prstGeom>
            <a:noFill/>
            <a:ln w="9525">
              <a:noFill/>
            </a:ln>
          </p:spPr>
        </p:pic>
      </p:grpSp>
      <p:grpSp>
        <p:nvGrpSpPr>
          <p:cNvPr id="304134" name="组合 304133"/>
          <p:cNvGrpSpPr/>
          <p:nvPr/>
        </p:nvGrpSpPr>
        <p:grpSpPr>
          <a:xfrm>
            <a:off x="3432175" y="3644900"/>
            <a:ext cx="6096000" cy="1979613"/>
            <a:chOff x="1202" y="2296"/>
            <a:chExt cx="3840" cy="1247"/>
          </a:xfrm>
        </p:grpSpPr>
        <p:sp>
          <p:nvSpPr>
            <p:cNvPr id="304135" name="AutoShape 27"/>
            <p:cNvSpPr/>
            <p:nvPr/>
          </p:nvSpPr>
          <p:spPr>
            <a:xfrm>
              <a:off x="1202" y="2716"/>
              <a:ext cx="3085" cy="363"/>
            </a:xfrm>
            <a:prstGeom prst="wedgeRoundRectCallout">
              <a:avLst>
                <a:gd name="adj1" fmla="val 54375"/>
                <a:gd name="adj2" fmla="val 5370"/>
                <a:gd name="adj3" fmla="val 16667"/>
              </a:avLst>
            </a:prstGeom>
            <a:solidFill>
              <a:srgbClr val="FFFFFF"/>
            </a:solidFill>
            <a:ln w="19050" cap="flat" cmpd="sng">
              <a:solidFill>
                <a:srgbClr val="3399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800" b="0">
                  <a:solidFill>
                    <a:srgbClr val="1C1C1C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400">
                  <a:solidFill>
                    <a:srgbClr val="1C1C1C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>
                  <a:solidFill>
                    <a:srgbClr val="1C1C1C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hangingPunct="1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2000" b="1" dirty="0">
                  <a:solidFill>
                    <a:schemeClr val="tx1"/>
                  </a:solidFill>
                  <a:latin typeface="楷体_GB2312" pitchFamily="49" charset="-122"/>
                </a:rPr>
                <a:t>今天回家，我们和家长一起去走走看！</a:t>
              </a:r>
              <a:endParaRPr lang="en-US" altLang="zh-CN" sz="2000" b="1">
                <a:solidFill>
                  <a:schemeClr val="tx1"/>
                </a:solidFill>
                <a:latin typeface="楷体_GB2312" pitchFamily="49" charset="-122"/>
              </a:endParaRPr>
            </a:p>
          </p:txBody>
        </p:sp>
        <p:pic>
          <p:nvPicPr>
            <p:cNvPr id="304136" name="Picture 27" descr="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flipH="1">
              <a:off x="4468" y="2296"/>
              <a:ext cx="574" cy="1247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04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三、知识应用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305155" name="Rectangle 2"/>
          <p:cNvSpPr txBox="1"/>
          <p:nvPr/>
        </p:nvSpPr>
        <p:spPr>
          <a:xfrm>
            <a:off x="2063750" y="1619250"/>
            <a:ext cx="8424863" cy="1089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  <a:ea typeface="宋体" panose="02010600030101010101" pitchFamily="2" charset="-122"/>
              </a:rPr>
              <a:t>1. 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王老师每天从家步行</a:t>
            </a:r>
            <a:r>
              <a:rPr lang="en-US" altLang="zh-CN" b="1">
                <a:solidFill>
                  <a:schemeClr val="tx1"/>
                </a:solidFill>
              </a:rPr>
              <a:t>20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分钟到学校，他每分钟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algn="just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  大约走</a:t>
            </a:r>
            <a:r>
              <a:rPr lang="en-US" altLang="zh-CN" b="1">
                <a:solidFill>
                  <a:schemeClr val="tx1"/>
                </a:solidFill>
              </a:rPr>
              <a:t>100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米</a:t>
            </a:r>
            <a:r>
              <a:rPr lang="zh-CN" altLang="en-US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王老师的家距学校大约有多远？</a:t>
            </a:r>
            <a:endParaRPr lang="zh-CN" altLang="en-US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03613" y="3141663"/>
            <a:ext cx="432435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100×20</a:t>
            </a:r>
            <a:r>
              <a:rPr lang="zh-CN" altLang="en-US" sz="2600" b="1" dirty="0">
                <a:solidFill>
                  <a:schemeClr val="tx1"/>
                </a:solidFill>
              </a:rPr>
              <a:t>＝</a:t>
            </a:r>
            <a:r>
              <a:rPr lang="en-US" altLang="zh-CN" sz="2600" b="1">
                <a:solidFill>
                  <a:schemeClr val="tx1"/>
                </a:solidFill>
              </a:rPr>
              <a:t>2000</a:t>
            </a:r>
            <a:r>
              <a:rPr lang="zh-CN" altLang="en-US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600" b="1" dirty="0">
                <a:solidFill>
                  <a:schemeClr val="tx1"/>
                </a:solidFill>
              </a:rPr>
              <a:t>米</a:t>
            </a:r>
            <a:r>
              <a:rPr lang="zh-CN" altLang="en-US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08375" y="3802063"/>
            <a:ext cx="432435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  <a:ea typeface="宋体" panose="02010600030101010101" pitchFamily="2" charset="-122"/>
              </a:rPr>
              <a:t>2000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米</a:t>
            </a:r>
            <a:r>
              <a:rPr lang="zh-CN" altLang="en-US" sz="2600" b="1" dirty="0">
                <a:solidFill>
                  <a:schemeClr val="tx1"/>
                </a:solidFill>
              </a:rPr>
              <a:t>＝</a:t>
            </a:r>
            <a:r>
              <a:rPr lang="en-US" altLang="zh-CN" sz="2600" b="1">
                <a:solidFill>
                  <a:schemeClr val="tx1"/>
                </a:solidFill>
              </a:rPr>
              <a:t>2</a:t>
            </a:r>
            <a:r>
              <a:rPr lang="zh-CN" altLang="en-US" sz="2600" b="1" dirty="0">
                <a:solidFill>
                  <a:schemeClr val="tx1"/>
                </a:solidFill>
              </a:rPr>
              <a:t>千米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08375" y="4710113"/>
            <a:ext cx="6624638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</a:rPr>
              <a:t>答：王老师的家距学校大约</a:t>
            </a:r>
            <a:r>
              <a:rPr lang="en-US" altLang="zh-CN" sz="2600" b="1">
                <a:solidFill>
                  <a:schemeClr val="tx1"/>
                </a:solidFill>
              </a:rPr>
              <a:t>2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千米</a:t>
            </a:r>
            <a:r>
              <a:rPr lang="zh-CN" altLang="en-US" sz="2600" b="1" dirty="0">
                <a:solidFill>
                  <a:schemeClr val="tx1"/>
                </a:solidFill>
              </a:rPr>
              <a:t>远</a:t>
            </a:r>
            <a:r>
              <a:rPr lang="zh-CN" altLang="en-US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三、知识应用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306179" name="Rectangle 2"/>
          <p:cNvSpPr txBox="1"/>
          <p:nvPr/>
        </p:nvSpPr>
        <p:spPr>
          <a:xfrm>
            <a:off x="2063750" y="1619250"/>
            <a:ext cx="8640763" cy="108902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b="1">
                <a:solidFill>
                  <a:schemeClr val="tx1"/>
                </a:solidFill>
              </a:rPr>
              <a:t>2</a:t>
            </a:r>
            <a:r>
              <a:rPr lang="en-US" altLang="zh-CN" b="1">
                <a:solidFill>
                  <a:schemeClr val="tx1"/>
                </a:solidFill>
                <a:ea typeface="宋体" panose="02010600030101010101" pitchFamily="2" charset="-122"/>
              </a:rPr>
              <a:t>. 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丽丽走</a:t>
            </a:r>
            <a:r>
              <a:rPr lang="en-US" altLang="zh-CN" b="1">
                <a:solidFill>
                  <a:schemeClr val="tx1"/>
                </a:solidFill>
              </a:rPr>
              <a:t>100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米大概是</a:t>
            </a:r>
            <a:r>
              <a:rPr lang="en-US" altLang="zh-CN" b="1">
                <a:solidFill>
                  <a:schemeClr val="tx1"/>
                </a:solidFill>
              </a:rPr>
              <a:t>200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步，她从家到学校走了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</a:endParaRPr>
          </a:p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  </a:t>
            </a:r>
            <a:r>
              <a:rPr lang="en-US" altLang="zh-CN" b="1">
                <a:solidFill>
                  <a:schemeClr val="tx1"/>
                </a:solidFill>
              </a:rPr>
              <a:t>1800</a:t>
            </a:r>
            <a:r>
              <a:rPr lang="zh-CN" altLang="en-US" b="1" dirty="0">
                <a:solidFill>
                  <a:schemeClr val="tx1"/>
                </a:solidFill>
                <a:latin typeface="楷体_GB2312" pitchFamily="49" charset="-122"/>
              </a:rPr>
              <a:t>步，那么她家到学校大约有多少米？</a:t>
            </a:r>
            <a:endParaRPr lang="zh-CN" altLang="en-US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02025" y="3141663"/>
            <a:ext cx="4968875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1800</a:t>
            </a:r>
            <a:r>
              <a:rPr lang="zh-CN" altLang="en-US" sz="2600" b="1" dirty="0">
                <a:solidFill>
                  <a:schemeClr val="tx1"/>
                </a:solidFill>
              </a:rPr>
              <a:t>里面有</a:t>
            </a:r>
            <a:r>
              <a:rPr lang="en-US" altLang="zh-CN" sz="2600" b="1">
                <a:solidFill>
                  <a:schemeClr val="tx1"/>
                </a:solidFill>
              </a:rPr>
              <a:t>9</a:t>
            </a:r>
            <a:r>
              <a:rPr lang="zh-CN" altLang="en-US" sz="2600" b="1" dirty="0">
                <a:solidFill>
                  <a:schemeClr val="tx1"/>
                </a:solidFill>
              </a:rPr>
              <a:t>个</a:t>
            </a:r>
            <a:r>
              <a:rPr lang="en-US" altLang="zh-CN" sz="2600" b="1">
                <a:solidFill>
                  <a:schemeClr val="tx1"/>
                </a:solidFill>
              </a:rPr>
              <a:t>200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02025" y="3798888"/>
            <a:ext cx="4324350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  <a:ea typeface="宋体" panose="02010600030101010101" pitchFamily="2" charset="-122"/>
              </a:rPr>
              <a:t>100</a:t>
            </a:r>
            <a:r>
              <a:rPr lang="en-US" altLang="zh-CN" sz="2600" b="1">
                <a:solidFill>
                  <a:schemeClr val="tx1"/>
                </a:solidFill>
                <a:latin typeface="楷体_GB2312" pitchFamily="49" charset="-122"/>
              </a:rPr>
              <a:t>×</a:t>
            </a:r>
            <a:r>
              <a:rPr lang="en-US" altLang="zh-CN" sz="2600" b="1">
                <a:solidFill>
                  <a:schemeClr val="tx1"/>
                </a:solidFill>
              </a:rPr>
              <a:t>9</a:t>
            </a:r>
            <a:r>
              <a:rPr lang="zh-CN" altLang="en-US" sz="2600" b="1" dirty="0">
                <a:solidFill>
                  <a:schemeClr val="tx1"/>
                </a:solidFill>
              </a:rPr>
              <a:t>＝</a:t>
            </a:r>
            <a:r>
              <a:rPr lang="en-US" altLang="zh-CN" sz="2600" b="1">
                <a:solidFill>
                  <a:schemeClr val="tx1"/>
                </a:solidFill>
                <a:ea typeface="宋体" panose="02010600030101010101" pitchFamily="2" charset="-122"/>
              </a:rPr>
              <a:t>900</a:t>
            </a:r>
            <a:r>
              <a:rPr lang="zh-CN" altLang="en-US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米</a:t>
            </a:r>
            <a:r>
              <a:rPr lang="zh-CN" altLang="en-US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02025" y="4710113"/>
            <a:ext cx="6624638" cy="5708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答：她家到学校大约有</a:t>
            </a:r>
            <a:r>
              <a:rPr lang="en-US" altLang="zh-CN" sz="2600" b="1">
                <a:solidFill>
                  <a:schemeClr val="tx1"/>
                </a:solidFill>
              </a:rPr>
              <a:t>900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米</a:t>
            </a:r>
            <a:r>
              <a:rPr lang="zh-CN" altLang="en-US" sz="2600" b="1" dirty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en-US" altLang="zh-CN" sz="2600" b="1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202" name="Rectangle 2"/>
          <p:cNvSpPr txBox="1"/>
          <p:nvPr/>
        </p:nvSpPr>
        <p:spPr>
          <a:xfrm>
            <a:off x="2063750" y="1600200"/>
            <a:ext cx="8496300" cy="1654175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3. </a:t>
            </a:r>
            <a:r>
              <a:rPr lang="zh-CN" altLang="zh-CN" sz="2600" b="1" dirty="0">
                <a:solidFill>
                  <a:schemeClr val="tx1"/>
                </a:solidFill>
              </a:rPr>
              <a:t>妈妈带小明坐长途汽车去看奶奶，途中要走308千米。</a:t>
            </a:r>
            <a:endParaRPr lang="zh-CN" altLang="en-US" sz="2600" b="1" dirty="0">
              <a:solidFill>
                <a:schemeClr val="tx1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</a:rPr>
              <a:t>    </a:t>
            </a:r>
            <a:r>
              <a:rPr lang="zh-CN" altLang="zh-CN" sz="2600" b="1" dirty="0">
                <a:solidFill>
                  <a:schemeClr val="tx1"/>
                </a:solidFill>
              </a:rPr>
              <a:t>他们上午8时出发，汽车平均每小时行80千米，中午</a:t>
            </a:r>
            <a:endParaRPr lang="zh-CN" altLang="en-US" sz="2600" b="1" dirty="0">
              <a:solidFill>
                <a:schemeClr val="tx1"/>
              </a:solidFill>
            </a:endParaRPr>
          </a:p>
          <a:p>
            <a:pPr marL="0" lvl="0" indent="0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</a:rPr>
              <a:t>    </a:t>
            </a:r>
            <a:r>
              <a:rPr lang="zh-CN" altLang="zh-CN" sz="2600" b="1" dirty="0">
                <a:solidFill>
                  <a:schemeClr val="tx1"/>
                </a:solidFill>
              </a:rPr>
              <a:t>12时能到达吗？</a:t>
            </a:r>
            <a:endParaRPr lang="zh-CN" altLang="en-US" sz="2600" b="1" dirty="0">
              <a:solidFill>
                <a:schemeClr val="tx1"/>
              </a:solidFill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1981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楷体_GB2312" pitchFamily="49" charset="-122"/>
                <a:ea typeface="+mj-ea"/>
                <a:cs typeface="+mj-cs"/>
              </a:rPr>
              <a:t>三、知识应用</a:t>
            </a:r>
            <a:endParaRPr kumimoji="0" lang="zh-CN" altLang="en-US" sz="4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楷体_GB2312" pitchFamily="49" charset="-122"/>
              <a:ea typeface="+mj-ea"/>
              <a:cs typeface="+mj-cs"/>
            </a:endParaRPr>
          </a:p>
        </p:txBody>
      </p:sp>
      <p:sp>
        <p:nvSpPr>
          <p:cNvPr id="11274" name="Rectangle 10"/>
          <p:cNvSpPr/>
          <p:nvPr/>
        </p:nvSpPr>
        <p:spPr>
          <a:xfrm>
            <a:off x="3502025" y="3427413"/>
            <a:ext cx="3892550" cy="57086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12</a:t>
            </a:r>
            <a:r>
              <a:rPr lang="zh-CN" altLang="en-US" sz="2600" b="1" dirty="0">
                <a:solidFill>
                  <a:schemeClr val="tx1"/>
                </a:solidFill>
              </a:rPr>
              <a:t>时－</a:t>
            </a:r>
            <a:r>
              <a:rPr lang="en-US" altLang="zh-CN" sz="2600" b="1">
                <a:solidFill>
                  <a:schemeClr val="tx1"/>
                </a:solidFill>
              </a:rPr>
              <a:t>8</a:t>
            </a:r>
            <a:r>
              <a:rPr lang="zh-CN" altLang="en-US" sz="2600" b="1" dirty="0">
                <a:solidFill>
                  <a:schemeClr val="tx1"/>
                </a:solidFill>
              </a:rPr>
              <a:t>时＝</a:t>
            </a:r>
            <a:r>
              <a:rPr lang="en-US" altLang="zh-CN" sz="2600" b="1">
                <a:solidFill>
                  <a:schemeClr val="tx1"/>
                </a:solidFill>
              </a:rPr>
              <a:t>4</a:t>
            </a:r>
            <a:r>
              <a:rPr lang="zh-CN" altLang="en-US" sz="2600" b="1" dirty="0">
                <a:solidFill>
                  <a:schemeClr val="tx1"/>
                </a:solidFill>
              </a:rPr>
              <a:t>时</a:t>
            </a:r>
            <a:endParaRPr lang="zh-CN" altLang="en-US" sz="2600" b="1" dirty="0">
              <a:solidFill>
                <a:schemeClr val="tx1"/>
              </a:solidFill>
            </a:endParaRPr>
          </a:p>
        </p:txBody>
      </p:sp>
      <p:sp>
        <p:nvSpPr>
          <p:cNvPr id="11275" name="Rectangle 11"/>
          <p:cNvSpPr/>
          <p:nvPr/>
        </p:nvSpPr>
        <p:spPr>
          <a:xfrm>
            <a:off x="3502025" y="4084638"/>
            <a:ext cx="5040313" cy="57086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80×4</a:t>
            </a:r>
            <a:r>
              <a:rPr lang="zh-CN" altLang="en-US" sz="2600" b="1" dirty="0">
                <a:solidFill>
                  <a:schemeClr val="tx1"/>
                </a:solidFill>
              </a:rPr>
              <a:t>＝</a:t>
            </a:r>
            <a:r>
              <a:rPr lang="en-US" altLang="zh-CN" sz="2600" b="1">
                <a:solidFill>
                  <a:schemeClr val="tx1"/>
                </a:solidFill>
              </a:rPr>
              <a:t>320</a:t>
            </a:r>
            <a:r>
              <a:rPr lang="zh-CN" altLang="en-US" sz="2600" b="1" dirty="0">
                <a:solidFill>
                  <a:schemeClr val="tx1"/>
                </a:solidFill>
              </a:rPr>
              <a:t>（千米）</a:t>
            </a:r>
            <a:endParaRPr lang="zh-CN" altLang="en-US" sz="2600" b="1" dirty="0">
              <a:solidFill>
                <a:schemeClr val="tx1"/>
              </a:solidFill>
            </a:endParaRPr>
          </a:p>
        </p:txBody>
      </p:sp>
      <p:sp>
        <p:nvSpPr>
          <p:cNvPr id="11276" name="Rectangle 12"/>
          <p:cNvSpPr/>
          <p:nvPr/>
        </p:nvSpPr>
        <p:spPr>
          <a:xfrm>
            <a:off x="3502025" y="4743450"/>
            <a:ext cx="5100638" cy="57086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en-US" altLang="zh-CN" sz="2600" b="1">
                <a:solidFill>
                  <a:schemeClr val="tx1"/>
                </a:solidFill>
              </a:rPr>
              <a:t>320</a:t>
            </a:r>
            <a:r>
              <a:rPr lang="zh-CN" altLang="en-US" sz="2600" b="1" dirty="0">
                <a:solidFill>
                  <a:schemeClr val="tx1"/>
                </a:solidFill>
              </a:rPr>
              <a:t>千米＞</a:t>
            </a:r>
            <a:r>
              <a:rPr lang="en-US" altLang="zh-CN" sz="2600" b="1">
                <a:solidFill>
                  <a:schemeClr val="tx1"/>
                </a:solidFill>
              </a:rPr>
              <a:t>308</a:t>
            </a:r>
            <a:r>
              <a:rPr lang="zh-CN" altLang="en-US" sz="2600" b="1" dirty="0">
                <a:solidFill>
                  <a:schemeClr val="tx1"/>
                </a:solidFill>
              </a:rPr>
              <a:t>千米</a:t>
            </a:r>
            <a:endParaRPr lang="zh-CN" altLang="en-US" sz="2600" b="1" dirty="0">
              <a:solidFill>
                <a:schemeClr val="tx1"/>
              </a:solidFill>
            </a:endParaRPr>
          </a:p>
        </p:txBody>
      </p:sp>
      <p:sp>
        <p:nvSpPr>
          <p:cNvPr id="11278" name="Rectangle 14"/>
          <p:cNvSpPr/>
          <p:nvPr/>
        </p:nvSpPr>
        <p:spPr>
          <a:xfrm>
            <a:off x="3502025" y="5630863"/>
            <a:ext cx="4033838" cy="570865"/>
          </a:xfrm>
          <a:prstGeom prst="rect">
            <a:avLst/>
          </a:prstGeom>
          <a:noFill/>
          <a:ln w="12700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 b="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</a:lstStyle>
          <a:p>
            <a:pPr marL="0" lvl="0" indent="0" eaLnBrk="1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答：中午</a:t>
            </a:r>
            <a:r>
              <a:rPr lang="en-US" altLang="zh-CN" sz="2600" b="1">
                <a:solidFill>
                  <a:schemeClr val="tx1"/>
                </a:solidFill>
              </a:rPr>
              <a:t>12</a:t>
            </a:r>
            <a:r>
              <a:rPr lang="zh-CN" altLang="en-US" sz="2600" b="1" dirty="0">
                <a:solidFill>
                  <a:schemeClr val="tx1"/>
                </a:solidFill>
                <a:latin typeface="楷体_GB2312" pitchFamily="49" charset="-122"/>
              </a:rPr>
              <a:t>时能到达。</a:t>
            </a:r>
            <a:endParaRPr lang="zh-CN" altLang="en-US" sz="2600" b="1" dirty="0">
              <a:solidFill>
                <a:schemeClr val="tx1"/>
              </a:solidFill>
              <a:latin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4" grpId="0"/>
      <p:bldP spid="11275" grpId="0"/>
      <p:bldP spid="11276" grpId="0"/>
      <p:bldP spid="1127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8227" name="图片 30822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24038" y="260350"/>
            <a:ext cx="8520112" cy="6286500"/>
          </a:xfrm>
          <a:prstGeom prst="rect">
            <a:avLst/>
          </a:prstGeom>
          <a:noFill/>
          <a:ln w="12700">
            <a:noFill/>
          </a:ln>
        </p:spPr>
      </p:pic>
    </p:spTree>
    <p:controls>
      <mc:AlternateContent xmlns:mc="http://schemas.openxmlformats.org/markup-compatibility/2006">
        <mc:Choice xmlns:v="urn:schemas-microsoft-com:vml" Requires="v">
          <p:control spid="1027" name="" r:id="rId2" imgW="8494713" imgH="6264275"/>
        </mc:Choice>
        <mc:Fallback>
          <p:control name="" r:id="rId2" imgW="8494713" imgH="6264275">
            <p:pic>
              <p:nvPicPr>
                <p:cNvPr id="0" name="Host Control  308225"/>
                <p:cNvPicPr/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1847850" y="260350"/>
                  <a:ext cx="8494713" cy="6264275"/>
                </a:xfrm>
                <a:prstGeom prst="rect">
                  <a:avLst/>
                </a:prstGeom>
                <a:noFill/>
                <a:ln w="9525">
                  <a:noFill/>
                </a:ln>
              </p:spPr>
            </p:pic>
          </p:control>
        </mc:Fallback>
      </mc:AlternateContent>
    </p:controls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624</Words>
  <Application>WPS 演示</Application>
  <PresentationFormat>宽屏</PresentationFormat>
  <Paragraphs>83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Arial Unicode MS</vt:lpstr>
      <vt:lpstr>Calibri Light</vt:lpstr>
      <vt:lpstr>Calibri</vt:lpstr>
      <vt:lpstr>微软雅黑</vt:lpstr>
      <vt:lpstr>楷体_GB2312</vt:lpstr>
      <vt:lpstr>新宋体</vt:lpstr>
      <vt:lpstr>Office 主题</vt:lpstr>
      <vt:lpstr>PowerPoint 演示文稿</vt:lpstr>
      <vt:lpstr>PowerPoint 演示文稿</vt:lpstr>
      <vt:lpstr>二、探究新知</vt:lpstr>
      <vt:lpstr>二、探究新知</vt:lpstr>
      <vt:lpstr>二、探究新知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PC</dc:creator>
  <cp:lastModifiedBy>万润仪器贸易公司</cp:lastModifiedBy>
  <cp:revision>2</cp:revision>
  <dcterms:created xsi:type="dcterms:W3CDTF">2018-09-06T14:41:00Z</dcterms:created>
  <dcterms:modified xsi:type="dcterms:W3CDTF">2018-09-06T14:41:27Z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